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13" d="100"/>
          <a:sy n="113" d="100"/>
        </p:scale>
        <p:origin x="47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75284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>
            <a:extLst>
              <a:ext uri="{FF2B5EF4-FFF2-40B4-BE49-F238E27FC236}">
                <a16:creationId xmlns:a16="http://schemas.microsoft.com/office/drawing/2014/main" id="{D6924242-182C-454C-8531-5C948B4FCD64}"/>
              </a:ext>
            </a:extLst>
          </p:cNvPr>
          <p:cNvSpPr/>
          <p:nvPr userDrawn="1"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8EC02E0C-67EE-40FC-9526-2B1BD1A0016D}"/>
              </a:ext>
            </a:extLst>
          </p:cNvPr>
          <p:cNvSpPr/>
          <p:nvPr userDrawn="1"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C1B6BB8A-E7B6-4572-B5EC-204F101C32AE}"/>
              </a:ext>
            </a:extLst>
          </p:cNvPr>
          <p:cNvCxnSpPr>
            <a:cxnSpLocks/>
          </p:cNvCxnSpPr>
          <p:nvPr userDrawn="1"/>
        </p:nvCxnSpPr>
        <p:spPr>
          <a:xfrm>
            <a:off x="895350" y="210509"/>
            <a:ext cx="10995222" cy="0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1" name="Grafik 20">
            <a:extLst>
              <a:ext uri="{FF2B5EF4-FFF2-40B4-BE49-F238E27FC236}">
                <a16:creationId xmlns:a16="http://schemas.microsoft.com/office/drawing/2014/main" id="{34C4333F-B410-49B6-BE05-A87A1BC91F1F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196223"/>
            <a:ext cx="504817" cy="507856"/>
          </a:xfrm>
          <a:prstGeom prst="rect">
            <a:avLst/>
          </a:prstGeom>
        </p:spPr>
      </p:pic>
      <p:cxnSp>
        <p:nvCxnSpPr>
          <p:cNvPr id="36" name="Gerader Verbinder 35">
            <a:extLst>
              <a:ext uri="{FF2B5EF4-FFF2-40B4-BE49-F238E27FC236}">
                <a16:creationId xmlns:a16="http://schemas.microsoft.com/office/drawing/2014/main" id="{2FD56652-1A23-423A-8433-CAA3F5225014}"/>
              </a:ext>
            </a:extLst>
          </p:cNvPr>
          <p:cNvCxnSpPr>
            <a:cxnSpLocks/>
          </p:cNvCxnSpPr>
          <p:nvPr userDrawn="1"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feld 44">
            <a:extLst>
              <a:ext uri="{FF2B5EF4-FFF2-40B4-BE49-F238E27FC236}">
                <a16:creationId xmlns:a16="http://schemas.microsoft.com/office/drawing/2014/main" id="{390BDCA4-0689-4EFC-B3D2-5EF8AF80CE38}"/>
              </a:ext>
            </a:extLst>
          </p:cNvPr>
          <p:cNvSpPr txBox="1"/>
          <p:nvPr userDrawn="1"/>
        </p:nvSpPr>
        <p:spPr>
          <a:xfrm>
            <a:off x="9553576" y="6094227"/>
            <a:ext cx="2409824" cy="400110"/>
          </a:xfrm>
          <a:prstGeom prst="rect">
            <a:avLst/>
          </a:prstGeom>
          <a:noFill/>
        </p:spPr>
        <p:txBody>
          <a:bodyPr wrap="square" rIns="0" rtlCol="0">
            <a:spAutoFit/>
          </a:bodyPr>
          <a:lstStyle/>
          <a:p>
            <a:pPr algn="r"/>
            <a:r>
              <a:rPr lang="de-DE" sz="20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FeG</a:t>
            </a:r>
            <a:r>
              <a:rPr lang="de-DE" sz="2000" dirty="0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Barmen</a:t>
            </a:r>
          </a:p>
        </p:txBody>
      </p:sp>
      <p:pic>
        <p:nvPicPr>
          <p:cNvPr id="51" name="Grafik 50">
            <a:extLst>
              <a:ext uri="{FF2B5EF4-FFF2-40B4-BE49-F238E27FC236}">
                <a16:creationId xmlns:a16="http://schemas.microsoft.com/office/drawing/2014/main" id="{1E0003EB-EC26-46AC-9ED3-AF077EB6D23F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0573" y="6094747"/>
            <a:ext cx="427350" cy="3990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91556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05505238-D8BD-4FFA-8F1C-7785389A95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5285" y="2522727"/>
            <a:ext cx="1855774" cy="1812546"/>
          </a:xfrm>
          <a:prstGeom prst="rect">
            <a:avLst/>
          </a:prstGeom>
        </p:spPr>
      </p:pic>
      <p:sp>
        <p:nvSpPr>
          <p:cNvPr id="14" name="Rechteck 13">
            <a:extLst>
              <a:ext uri="{FF2B5EF4-FFF2-40B4-BE49-F238E27FC236}">
                <a16:creationId xmlns:a16="http://schemas.microsoft.com/office/drawing/2014/main" id="{86287A6E-743F-47CA-9AC7-C489F9E9C31E}"/>
              </a:ext>
            </a:extLst>
          </p:cNvPr>
          <p:cNvSpPr/>
          <p:nvPr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A66221E6-0642-422E-9EDD-C94750244F39}"/>
              </a:ext>
            </a:extLst>
          </p:cNvPr>
          <p:cNvSpPr/>
          <p:nvPr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E04E49CA-6596-4A1C-B64D-8990E4A26B5C}"/>
              </a:ext>
            </a:extLst>
          </p:cNvPr>
          <p:cNvCxnSpPr>
            <a:cxnSpLocks/>
          </p:cNvCxnSpPr>
          <p:nvPr/>
        </p:nvCxnSpPr>
        <p:spPr>
          <a:xfrm>
            <a:off x="228600" y="210509"/>
            <a:ext cx="11661972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E74DE718-9CF0-4CFA-A26B-9DF5DF75BCFD}"/>
              </a:ext>
            </a:extLst>
          </p:cNvPr>
          <p:cNvCxnSpPr>
            <a:cxnSpLocks/>
          </p:cNvCxnSpPr>
          <p:nvPr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059276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uppieren 5">
            <a:extLst>
              <a:ext uri="{FF2B5EF4-FFF2-40B4-BE49-F238E27FC236}">
                <a16:creationId xmlns:a16="http://schemas.microsoft.com/office/drawing/2014/main" id="{E3948161-B4B9-4F04-A4DE-DC54C5FBB0EF}"/>
              </a:ext>
            </a:extLst>
          </p:cNvPr>
          <p:cNvGrpSpPr/>
          <p:nvPr/>
        </p:nvGrpSpPr>
        <p:grpSpPr>
          <a:xfrm>
            <a:off x="2084320" y="2119923"/>
            <a:ext cx="245415" cy="262277"/>
            <a:chOff x="718701" y="1361851"/>
            <a:chExt cx="897925" cy="959617"/>
          </a:xfrm>
        </p:grpSpPr>
        <p:sp>
          <p:nvSpPr>
            <p:cNvPr id="7" name="Rechteck 6">
              <a:extLst>
                <a:ext uri="{FF2B5EF4-FFF2-40B4-BE49-F238E27FC236}">
                  <a16:creationId xmlns:a16="http://schemas.microsoft.com/office/drawing/2014/main" id="{9C5876E6-9F0B-40F4-8EC5-F8F981489289}"/>
                </a:ext>
              </a:extLst>
            </p:cNvPr>
            <p:cNvSpPr/>
            <p:nvPr/>
          </p:nvSpPr>
          <p:spPr>
            <a:xfrm>
              <a:off x="718701" y="1361851"/>
              <a:ext cx="897924" cy="959617"/>
            </a:xfrm>
            <a:prstGeom prst="rect">
              <a:avLst/>
            </a:prstGeom>
            <a:solidFill>
              <a:srgbClr val="0F54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rgbClr val="0F54A0"/>
                </a:solidFill>
              </a:endParaRPr>
            </a:p>
          </p:txBody>
        </p:sp>
        <p:sp>
          <p:nvSpPr>
            <p:cNvPr id="8" name="Rechteck 7">
              <a:extLst>
                <a:ext uri="{FF2B5EF4-FFF2-40B4-BE49-F238E27FC236}">
                  <a16:creationId xmlns:a16="http://schemas.microsoft.com/office/drawing/2014/main" id="{F55E353E-2264-4C52-B0BA-08C1C14881CF}"/>
                </a:ext>
              </a:extLst>
            </p:cNvPr>
            <p:cNvSpPr/>
            <p:nvPr/>
          </p:nvSpPr>
          <p:spPr>
            <a:xfrm>
              <a:off x="957920" y="1591764"/>
              <a:ext cx="658706" cy="72970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rgbClr val="0F54A0"/>
                </a:solidFill>
              </a:endParaRPr>
            </a:p>
          </p:txBody>
        </p:sp>
      </p:grpSp>
      <p:sp>
        <p:nvSpPr>
          <p:cNvPr id="9" name="Textfeld 8">
            <a:extLst>
              <a:ext uri="{FF2B5EF4-FFF2-40B4-BE49-F238E27FC236}">
                <a16:creationId xmlns:a16="http://schemas.microsoft.com/office/drawing/2014/main" id="{58C4175E-564F-4C75-B124-C6F1CC433394}"/>
              </a:ext>
            </a:extLst>
          </p:cNvPr>
          <p:cNvSpPr txBox="1"/>
          <p:nvPr/>
        </p:nvSpPr>
        <p:spPr>
          <a:xfrm>
            <a:off x="2124075" y="2151727"/>
            <a:ext cx="9678458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altLang="de-DE" sz="3200" b="1" dirty="0">
                <a:latin typeface="Arial" panose="020B0604020202020204" pitchFamily="34" charset="0"/>
              </a:rPr>
              <a:t>Jesus, zu dir kann ich so kommen wie ich bin</a:t>
            </a:r>
          </a:p>
          <a:p>
            <a:pPr algn="ctr"/>
            <a:r>
              <a:rPr lang="de-DE" altLang="de-DE" sz="3200" dirty="0">
                <a:latin typeface="Arial" panose="020B0604020202020204" pitchFamily="34" charset="0"/>
              </a:rPr>
              <a:t> </a:t>
            </a:r>
          </a:p>
          <a:p>
            <a:r>
              <a:rPr lang="de-DE" altLang="de-DE" sz="3200" dirty="0">
                <a:latin typeface="Arial" panose="020B0604020202020204" pitchFamily="34" charset="0"/>
              </a:rPr>
              <a:t>       Liederbuch: „Feiern &amp; Loben“</a:t>
            </a:r>
          </a:p>
          <a:p>
            <a:pPr algn="ctr"/>
            <a:endParaRPr lang="de-DE" altLang="de-DE" sz="3200" dirty="0">
              <a:latin typeface="Arial" panose="020B0604020202020204" pitchFamily="34" charset="0"/>
            </a:endParaRPr>
          </a:p>
          <a:p>
            <a:r>
              <a:rPr lang="de-DE" altLang="de-DE" sz="3200" dirty="0">
                <a:latin typeface="Arial" panose="020B0604020202020204" pitchFamily="34" charset="0"/>
              </a:rPr>
              <a:t>       Lied Nr. 373, Strophen 1 bis 3</a:t>
            </a: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378A5534-F9F3-40B3-8AFD-3E3A8A468DE3}"/>
              </a:ext>
            </a:extLst>
          </p:cNvPr>
          <p:cNvSpPr/>
          <p:nvPr/>
        </p:nvSpPr>
        <p:spPr>
          <a:xfrm>
            <a:off x="2683296" y="3362846"/>
            <a:ext cx="138776" cy="132305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rgbClr val="0F54A0"/>
              </a:solidFill>
            </a:endParaRPr>
          </a:p>
        </p:txBody>
      </p:sp>
      <p:sp>
        <p:nvSpPr>
          <p:cNvPr id="11" name="Rechteck 10">
            <a:extLst>
              <a:ext uri="{FF2B5EF4-FFF2-40B4-BE49-F238E27FC236}">
                <a16:creationId xmlns:a16="http://schemas.microsoft.com/office/drawing/2014/main" id="{9661F0A2-6918-4708-AEFB-2332F7169E0D}"/>
              </a:ext>
            </a:extLst>
          </p:cNvPr>
          <p:cNvSpPr/>
          <p:nvPr/>
        </p:nvSpPr>
        <p:spPr>
          <a:xfrm>
            <a:off x="2683296" y="4339866"/>
            <a:ext cx="138776" cy="132305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rgbClr val="0F54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256483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373, Strophe 1</a:t>
            </a:r>
          </a:p>
        </p:txBody>
      </p:sp>
      <p:sp>
        <p:nvSpPr>
          <p:cNvPr id="5" name="Rechteck 4"/>
          <p:cNvSpPr/>
          <p:nvPr/>
        </p:nvSpPr>
        <p:spPr>
          <a:xfrm>
            <a:off x="1800000" y="981542"/>
            <a:ext cx="9196997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</a:rPr>
              <a:t>Jesus, zu dir kann ich so kommen, wie ich bin.</a:t>
            </a:r>
            <a:b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</a:rPr>
            </a:b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</a:rPr>
              <a:t>   Du hast gesagt, dass jeder kommen darf.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</a:rPr>
              <a:t>Ich muss dir nicht erst beweisen,</a:t>
            </a:r>
            <a:b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</a:rPr>
            </a:b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</a:rPr>
              <a:t>   dass ich besser werden kann.</a:t>
            </a:r>
            <a:b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</a:rPr>
            </a:b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</a:rPr>
              <a:t>Was mich besser macht vor dir, </a:t>
            </a:r>
            <a:b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</a:rPr>
            </a:b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</a:rPr>
              <a:t>   das hast du längst am Kreuz getan.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</a:rPr>
              <a:t>Und weil du mein Zögern siehst, </a:t>
            </a:r>
            <a:b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</a:rPr>
            </a:b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</a:rPr>
              <a:t>   streckst du mir deine Hände hin, </a:t>
            </a:r>
            <a:b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</a:rPr>
            </a:b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</a:rPr>
              <a:t>   und ich darf so zu dir kommen, wie ich bin. </a:t>
            </a:r>
          </a:p>
        </p:txBody>
      </p:sp>
    </p:spTree>
    <p:extLst>
      <p:ext uri="{BB962C8B-B14F-4D97-AF65-F5344CB8AC3E}">
        <p14:creationId xmlns:p14="http://schemas.microsoft.com/office/powerpoint/2010/main" val="39518753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373, Strophe 2</a:t>
            </a:r>
          </a:p>
        </p:txBody>
      </p:sp>
      <p:sp>
        <p:nvSpPr>
          <p:cNvPr id="5" name="Rechteck 4"/>
          <p:cNvSpPr/>
          <p:nvPr/>
        </p:nvSpPr>
        <p:spPr>
          <a:xfrm>
            <a:off x="1800000" y="975030"/>
            <a:ext cx="9339384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</a:rPr>
              <a:t>Jesus, bei dir darf ich mich geben, wie ich bin.</a:t>
            </a:r>
            <a:b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</a:rPr>
            </a:b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</a:rPr>
              <a:t>   Ich muss nicht mehr als ehrlich sein vor dir.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</a:rPr>
              <a:t>Ich muss nichts vor dir verbergen,</a:t>
            </a:r>
            <a:b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</a:rPr>
            </a:b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</a:rPr>
              <a:t>   der mich schon so lange kennt.</a:t>
            </a:r>
            <a:b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</a:rPr>
            </a:b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</a:rPr>
              <a:t>Du siehst, was mich zu dir zieht, </a:t>
            </a:r>
            <a:b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</a:rPr>
            </a:b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</a:rPr>
              <a:t>   und auch, was mich von dir noch trennt.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</a:rPr>
              <a:t>Und so leg ich Licht und Schatten</a:t>
            </a:r>
            <a:b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</a:rPr>
            </a:b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</a:rPr>
              <a:t>   meines Lebens vor dich hin, </a:t>
            </a:r>
            <a:b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</a:rPr>
            </a:b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</a:rPr>
              <a:t>   denn bei dir darf ich mich geben, wie ich bin. </a:t>
            </a:r>
          </a:p>
        </p:txBody>
      </p:sp>
    </p:spTree>
    <p:extLst>
      <p:ext uri="{BB962C8B-B14F-4D97-AF65-F5344CB8AC3E}">
        <p14:creationId xmlns:p14="http://schemas.microsoft.com/office/powerpoint/2010/main" val="9197504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373, Strophe 3</a:t>
            </a:r>
          </a:p>
        </p:txBody>
      </p:sp>
      <p:sp>
        <p:nvSpPr>
          <p:cNvPr id="5" name="Rechteck 4"/>
          <p:cNvSpPr/>
          <p:nvPr/>
        </p:nvSpPr>
        <p:spPr>
          <a:xfrm>
            <a:off x="1800000" y="982194"/>
            <a:ext cx="9566031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</a:rPr>
              <a:t>Jesus, bei dir muss ich nicht bleiben, wie ich bin.</a:t>
            </a:r>
            <a:b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</a:rPr>
            </a:b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</a:rPr>
              <a:t>   Nimm fort, was mich und andere zerstört.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</a:rPr>
              <a:t>Einen Menschen willst du aus mir machen, </a:t>
            </a:r>
            <a:b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</a:rPr>
            </a:b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</a:rPr>
              <a:t>   wie er dir gefällt, </a:t>
            </a:r>
            <a:b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</a:rPr>
            </a:b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</a:rPr>
              <a:t>der ein Brief von deiner Hand ist,</a:t>
            </a:r>
            <a:b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</a:rPr>
            </a:b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</a:rPr>
              <a:t>   voller Liebe für die Welt.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</a:rPr>
              <a:t>Du hast schon seit langer Zeit </a:t>
            </a:r>
            <a:b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</a:rPr>
            </a:b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</a:rPr>
              <a:t>   mit mir das Beste nur im Sinn. </a:t>
            </a:r>
            <a:b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</a:rPr>
            </a:b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</a:rPr>
              <a:t>   Darum muss ich nicht so bleiben, wie ich bin.</a:t>
            </a:r>
            <a:endParaRPr lang="de-DE" altLang="de-DE" sz="3200" i="1" dirty="0">
              <a:solidFill>
                <a:prstClr val="black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162259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373, Schluss</a:t>
            </a:r>
          </a:p>
        </p:txBody>
      </p:sp>
      <p:sp>
        <p:nvSpPr>
          <p:cNvPr id="5" name="Rechteck 4"/>
          <p:cNvSpPr/>
          <p:nvPr/>
        </p:nvSpPr>
        <p:spPr>
          <a:xfrm>
            <a:off x="1800000" y="1517542"/>
            <a:ext cx="9287914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</a:rPr>
              <a:t>Du hast schon seit langer Zeit </a:t>
            </a:r>
            <a:b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</a:rPr>
            </a:b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</a:rPr>
              <a:t>   für mich das Beste nur im Sinn. </a:t>
            </a:r>
            <a:b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</a:rPr>
            </a:b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</a:rPr>
              <a:t>   Darum muss ich nicht so bleiben, wie ich bin.</a:t>
            </a:r>
            <a:endParaRPr lang="de-DE" altLang="de-DE" sz="3200" i="1" dirty="0">
              <a:solidFill>
                <a:prstClr val="black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4050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05505238-D8BD-4FFA-8F1C-7785389A95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5285" y="2522727"/>
            <a:ext cx="1855774" cy="1812546"/>
          </a:xfrm>
          <a:prstGeom prst="rect">
            <a:avLst/>
          </a:prstGeom>
        </p:spPr>
      </p:pic>
      <p:sp>
        <p:nvSpPr>
          <p:cNvPr id="14" name="Rechteck 13">
            <a:extLst>
              <a:ext uri="{FF2B5EF4-FFF2-40B4-BE49-F238E27FC236}">
                <a16:creationId xmlns:a16="http://schemas.microsoft.com/office/drawing/2014/main" id="{86287A6E-743F-47CA-9AC7-C489F9E9C31E}"/>
              </a:ext>
            </a:extLst>
          </p:cNvPr>
          <p:cNvSpPr/>
          <p:nvPr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A66221E6-0642-422E-9EDD-C94750244F39}"/>
              </a:ext>
            </a:extLst>
          </p:cNvPr>
          <p:cNvSpPr/>
          <p:nvPr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E04E49CA-6596-4A1C-B64D-8990E4A26B5C}"/>
              </a:ext>
            </a:extLst>
          </p:cNvPr>
          <p:cNvCxnSpPr>
            <a:cxnSpLocks/>
          </p:cNvCxnSpPr>
          <p:nvPr/>
        </p:nvCxnSpPr>
        <p:spPr>
          <a:xfrm>
            <a:off x="228600" y="210509"/>
            <a:ext cx="11661972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E74DE718-9CF0-4CFA-A26B-9DF5DF75BCFD}"/>
              </a:ext>
            </a:extLst>
          </p:cNvPr>
          <p:cNvCxnSpPr>
            <a:cxnSpLocks/>
          </p:cNvCxnSpPr>
          <p:nvPr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571438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theme/theme1.xml><?xml version="1.0" encoding="utf-8"?>
<a:theme xmlns:a="http://schemas.openxmlformats.org/drawingml/2006/main" name="1_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358</Words>
  <Application>Microsoft Office PowerPoint</Application>
  <PresentationFormat>Breitbild</PresentationFormat>
  <Paragraphs>19</Paragraphs>
  <Slides>7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7</vt:i4>
      </vt:variant>
    </vt:vector>
  </HeadingPairs>
  <TitlesOfParts>
    <vt:vector size="10" baseType="lpstr">
      <vt:lpstr>Arial</vt:lpstr>
      <vt:lpstr>Calibri</vt:lpstr>
      <vt:lpstr>1_Office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Andreas Weierstall</dc:creator>
  <cp:lastModifiedBy>Hans-Joachim Blomberg</cp:lastModifiedBy>
  <cp:revision>7</cp:revision>
  <dcterms:created xsi:type="dcterms:W3CDTF">2021-02-13T13:43:48Z</dcterms:created>
  <dcterms:modified xsi:type="dcterms:W3CDTF">2021-02-17T14:48:40Z</dcterms:modified>
</cp:coreProperties>
</file>