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4" r:id="rId5"/>
    <p:sldId id="265" r:id="rId6"/>
    <p:sldId id="263" r:id="rId7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3" d="100"/>
          <a:sy n="113" d="100"/>
        </p:scale>
        <p:origin x="47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6446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D6924242-182C-454C-8531-5C948B4FCD64}"/>
              </a:ext>
            </a:extLst>
          </p:cNvPr>
          <p:cNvSpPr/>
          <p:nvPr userDrawn="1"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8EC02E0C-67EE-40FC-9526-2B1BD1A0016D}"/>
              </a:ext>
            </a:extLst>
          </p:cNvPr>
          <p:cNvSpPr/>
          <p:nvPr userDrawn="1"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C1B6BB8A-E7B6-4572-B5EC-204F101C32AE}"/>
              </a:ext>
            </a:extLst>
          </p:cNvPr>
          <p:cNvCxnSpPr>
            <a:cxnSpLocks/>
          </p:cNvCxnSpPr>
          <p:nvPr userDrawn="1"/>
        </p:nvCxnSpPr>
        <p:spPr>
          <a:xfrm>
            <a:off x="895350" y="210509"/>
            <a:ext cx="10995222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Grafik 20">
            <a:extLst>
              <a:ext uri="{FF2B5EF4-FFF2-40B4-BE49-F238E27FC236}">
                <a16:creationId xmlns:a16="http://schemas.microsoft.com/office/drawing/2014/main" id="{34C4333F-B410-49B6-BE05-A87A1BC91F1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96223"/>
            <a:ext cx="504817" cy="507856"/>
          </a:xfrm>
          <a:prstGeom prst="rect">
            <a:avLst/>
          </a:prstGeom>
        </p:spPr>
      </p:pic>
      <p:cxnSp>
        <p:nvCxnSpPr>
          <p:cNvPr id="36" name="Gerader Verbinder 35">
            <a:extLst>
              <a:ext uri="{FF2B5EF4-FFF2-40B4-BE49-F238E27FC236}">
                <a16:creationId xmlns:a16="http://schemas.microsoft.com/office/drawing/2014/main" id="{2FD56652-1A23-423A-8433-CAA3F5225014}"/>
              </a:ext>
            </a:extLst>
          </p:cNvPr>
          <p:cNvCxnSpPr>
            <a:cxnSpLocks/>
          </p:cNvCxnSpPr>
          <p:nvPr userDrawn="1"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feld 44">
            <a:extLst>
              <a:ext uri="{FF2B5EF4-FFF2-40B4-BE49-F238E27FC236}">
                <a16:creationId xmlns:a16="http://schemas.microsoft.com/office/drawing/2014/main" id="{390BDCA4-0689-4EFC-B3D2-5EF8AF80CE38}"/>
              </a:ext>
            </a:extLst>
          </p:cNvPr>
          <p:cNvSpPr txBox="1"/>
          <p:nvPr userDrawn="1"/>
        </p:nvSpPr>
        <p:spPr>
          <a:xfrm>
            <a:off x="9553576" y="6094227"/>
            <a:ext cx="2409824" cy="400110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algn="r"/>
            <a:r>
              <a:rPr lang="de-DE" sz="20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FeG</a:t>
            </a:r>
            <a:r>
              <a:rPr lang="de-DE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Barmen</a:t>
            </a:r>
          </a:p>
        </p:txBody>
      </p:sp>
      <p:pic>
        <p:nvPicPr>
          <p:cNvPr id="51" name="Grafik 50">
            <a:extLst>
              <a:ext uri="{FF2B5EF4-FFF2-40B4-BE49-F238E27FC236}">
                <a16:creationId xmlns:a16="http://schemas.microsoft.com/office/drawing/2014/main" id="{1E0003EB-EC26-46AC-9ED3-AF077EB6D23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0573" y="6094747"/>
            <a:ext cx="427350" cy="399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2012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2077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253CAD9C-B3DD-4359-8FA2-99E45F5993F5}"/>
              </a:ext>
            </a:extLst>
          </p:cNvPr>
          <p:cNvGrpSpPr/>
          <p:nvPr/>
        </p:nvGrpSpPr>
        <p:grpSpPr>
          <a:xfrm>
            <a:off x="2071739" y="2119923"/>
            <a:ext cx="245415" cy="262277"/>
            <a:chOff x="718701" y="1361851"/>
            <a:chExt cx="897925" cy="959617"/>
          </a:xfrm>
        </p:grpSpPr>
        <p:sp>
          <p:nvSpPr>
            <p:cNvPr id="7" name="Rechteck 6">
              <a:extLst>
                <a:ext uri="{FF2B5EF4-FFF2-40B4-BE49-F238E27FC236}">
                  <a16:creationId xmlns:a16="http://schemas.microsoft.com/office/drawing/2014/main" id="{88578274-1D19-455F-92A8-F38214ABC26D}"/>
                </a:ext>
              </a:extLst>
            </p:cNvPr>
            <p:cNvSpPr/>
            <p:nvPr/>
          </p:nvSpPr>
          <p:spPr>
            <a:xfrm>
              <a:off x="718701" y="1361851"/>
              <a:ext cx="897924" cy="959617"/>
            </a:xfrm>
            <a:prstGeom prst="rect">
              <a:avLst/>
            </a:prstGeom>
            <a:solidFill>
              <a:srgbClr val="0F54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  <p:sp>
          <p:nvSpPr>
            <p:cNvPr id="8" name="Rechteck 7">
              <a:extLst>
                <a:ext uri="{FF2B5EF4-FFF2-40B4-BE49-F238E27FC236}">
                  <a16:creationId xmlns:a16="http://schemas.microsoft.com/office/drawing/2014/main" id="{F93CDFDB-7BA6-475C-BC06-BC769B9E4CB2}"/>
                </a:ext>
              </a:extLst>
            </p:cNvPr>
            <p:cNvSpPr/>
            <p:nvPr/>
          </p:nvSpPr>
          <p:spPr>
            <a:xfrm>
              <a:off x="957920" y="1591764"/>
              <a:ext cx="658706" cy="72970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</p:grpSp>
      <p:sp>
        <p:nvSpPr>
          <p:cNvPr id="9" name="Textfeld 8">
            <a:extLst>
              <a:ext uri="{FF2B5EF4-FFF2-40B4-BE49-F238E27FC236}">
                <a16:creationId xmlns:a16="http://schemas.microsoft.com/office/drawing/2014/main" id="{4B3D827B-8364-4CEE-9C8C-FF4D1AA9C5AD}"/>
              </a:ext>
            </a:extLst>
          </p:cNvPr>
          <p:cNvSpPr txBox="1"/>
          <p:nvPr/>
        </p:nvSpPr>
        <p:spPr>
          <a:xfrm>
            <a:off x="2124075" y="2151727"/>
            <a:ext cx="7943850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altLang="de-DE" sz="3200" b="1" dirty="0">
                <a:latin typeface="Arial" panose="020B0604020202020204" pitchFamily="34" charset="0"/>
              </a:rPr>
              <a:t>In jener Nacht vor seinem Tod</a:t>
            </a:r>
          </a:p>
          <a:p>
            <a:pPr algn="ctr"/>
            <a:r>
              <a:rPr lang="de-DE" altLang="de-DE" sz="3200" dirty="0">
                <a:latin typeface="Arial" panose="020B0604020202020204" pitchFamily="34" charset="0"/>
              </a:rPr>
              <a:t> </a:t>
            </a: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Liederbuch: „Feiern &amp; Loben“</a:t>
            </a:r>
          </a:p>
          <a:p>
            <a:pPr algn="ctr"/>
            <a:endParaRPr lang="de-DE" altLang="de-DE" sz="3200" dirty="0">
              <a:latin typeface="Arial" panose="020B0604020202020204" pitchFamily="34" charset="0"/>
            </a:endParaRP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 Nr. 149, Strophen 1 bis 3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65E9012F-A806-4325-A2C3-0E584C9CF3ED}"/>
              </a:ext>
            </a:extLst>
          </p:cNvPr>
          <p:cNvSpPr/>
          <p:nvPr/>
        </p:nvSpPr>
        <p:spPr>
          <a:xfrm>
            <a:off x="2683296" y="336284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D185A4C8-F50D-4124-8BCB-EF40A6E9E99A}"/>
              </a:ext>
            </a:extLst>
          </p:cNvPr>
          <p:cNvSpPr/>
          <p:nvPr/>
        </p:nvSpPr>
        <p:spPr>
          <a:xfrm>
            <a:off x="2683296" y="433986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3801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149, Strophe 1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2200458"/>
            <a:ext cx="9608997" cy="24570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hangingPunct="0">
              <a:lnSpc>
                <a:spcPct val="123000"/>
              </a:lnSpc>
              <a:buClr>
                <a:srgbClr val="000000"/>
              </a:buClr>
              <a:buSzPct val="45000"/>
              <a:buFont typeface="StarSymbol" charset="0"/>
              <a:buNone/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In jener Nacht vor seinem Tod</a:t>
            </a:r>
          </a:p>
          <a:p>
            <a:pPr hangingPunct="0">
              <a:lnSpc>
                <a:spcPct val="123000"/>
              </a:lnSpc>
              <a:buClr>
                <a:srgbClr val="000000"/>
              </a:buClr>
              <a:buSzPct val="45000"/>
              <a:buFont typeface="StarSymbol" charset="0"/>
              <a:buNone/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nahm der Herr Jesus selbst das Brot,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dankte und brach´s und sprach zugleich:</a:t>
            </a:r>
          </a:p>
          <a:p>
            <a:pPr hangingPunct="0">
              <a:lnSpc>
                <a:spcPct val="123000"/>
              </a:lnSpc>
              <a:buClr>
                <a:srgbClr val="000000"/>
              </a:buClr>
              <a:buSzPct val="45000"/>
              <a:buFont typeface="StarSymbol" charset="0"/>
              <a:buNone/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„Das ist mein Leib, mein Leib für euch.“</a:t>
            </a:r>
            <a:endParaRPr lang="en-GB" altLang="de-DE" sz="32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8723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149, Strophe 2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2200458"/>
            <a:ext cx="9608997" cy="24570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hangingPunct="0">
              <a:lnSpc>
                <a:spcPct val="123000"/>
              </a:lnSpc>
              <a:buClr>
                <a:srgbClr val="000000"/>
              </a:buClr>
              <a:buSzPct val="45000"/>
              <a:buFont typeface="StarSymbol" charset="0"/>
              <a:buNone/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In jener Nacht vor seinem Tod</a:t>
            </a:r>
          </a:p>
          <a:p>
            <a:pPr hangingPunct="0">
              <a:lnSpc>
                <a:spcPct val="123000"/>
              </a:lnSpc>
              <a:buClr>
                <a:srgbClr val="000000"/>
              </a:buClr>
              <a:buSzPct val="45000"/>
              <a:buFont typeface="StarSymbol" charset="0"/>
              <a:buNone/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nahm er den Kelch gleich wie das Brot: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„Trinkt alle draus“, und sprach zugleich:</a:t>
            </a:r>
          </a:p>
          <a:p>
            <a:pPr hangingPunct="0">
              <a:lnSpc>
                <a:spcPct val="123000"/>
              </a:lnSpc>
              <a:buClr>
                <a:srgbClr val="000000"/>
              </a:buClr>
              <a:buSzPct val="45000"/>
              <a:buFont typeface="StarSymbol" charset="0"/>
              <a:buNone/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„Das ist mein Blut, mein Blut für euch.“</a:t>
            </a:r>
            <a:endParaRPr lang="en-GB" altLang="de-DE" sz="32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295924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149, Strophe 3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2200458"/>
            <a:ext cx="9608997" cy="24570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hangingPunct="0">
              <a:lnSpc>
                <a:spcPct val="123000"/>
              </a:lnSpc>
              <a:buClr>
                <a:srgbClr val="000000"/>
              </a:buClr>
              <a:buSzPct val="45000"/>
              <a:buFont typeface="StarSymbol" charset="0"/>
              <a:buNone/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Wir essen heute dieses Brot,</a:t>
            </a:r>
          </a:p>
          <a:p>
            <a:pPr hangingPunct="0">
              <a:lnSpc>
                <a:spcPct val="123000"/>
              </a:lnSpc>
              <a:buClr>
                <a:srgbClr val="000000"/>
              </a:buClr>
              <a:buSzPct val="45000"/>
              <a:buFont typeface="StarSymbol" charset="0"/>
              <a:buNone/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verkünden heute deinen Tod,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trinken den Kelch, bis nach der Zeit</a:t>
            </a:r>
          </a:p>
          <a:p>
            <a:pPr hangingPunct="0">
              <a:lnSpc>
                <a:spcPct val="123000"/>
              </a:lnSpc>
              <a:buClr>
                <a:srgbClr val="000000"/>
              </a:buClr>
              <a:buSzPct val="45000"/>
              <a:buFont typeface="StarSymbol" charset="0"/>
              <a:buNone/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den Tisch du deckst in Ewigkeit.</a:t>
            </a:r>
            <a:endParaRPr lang="en-GB" altLang="de-DE" sz="32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05277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1951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theme/theme1.xml><?xml version="1.0" encoding="utf-8"?>
<a:theme xmlns:a="http://schemas.openxmlformats.org/drawingml/2006/main" name="1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156</Words>
  <Application>Microsoft Office PowerPoint</Application>
  <PresentationFormat>Breitbild</PresentationFormat>
  <Paragraphs>17</Paragraphs>
  <Slides>6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6</vt:i4>
      </vt:variant>
    </vt:vector>
  </HeadingPairs>
  <TitlesOfParts>
    <vt:vector size="10" baseType="lpstr">
      <vt:lpstr>Arial</vt:lpstr>
      <vt:lpstr>Calibri</vt:lpstr>
      <vt:lpstr>StarSymbol</vt:lpstr>
      <vt:lpstr>1_Office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Andreas Weierstall</dc:creator>
  <cp:lastModifiedBy>Hans-Joachim Blomberg</cp:lastModifiedBy>
  <cp:revision>8</cp:revision>
  <dcterms:created xsi:type="dcterms:W3CDTF">2021-02-13T13:45:06Z</dcterms:created>
  <dcterms:modified xsi:type="dcterms:W3CDTF">2022-03-02T13:33:23Z</dcterms:modified>
</cp:coreProperties>
</file>